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3" r:id="rId6"/>
    <p:sldId id="264" r:id="rId7"/>
    <p:sldId id="261" r:id="rId8"/>
    <p:sldId id="268" r:id="rId9"/>
    <p:sldId id="269" r:id="rId10"/>
    <p:sldId id="265" r:id="rId11"/>
    <p:sldId id="272" r:id="rId12"/>
    <p:sldId id="266" r:id="rId13"/>
    <p:sldId id="271" r:id="rId14"/>
    <p:sldId id="270" r:id="rId15"/>
    <p:sldId id="267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>
        <p:scale>
          <a:sx n="75" d="100"/>
          <a:sy n="75" d="100"/>
        </p:scale>
        <p:origin x="-360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28 - Τίτλος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7" name="2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9" name="18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Τίτλος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5" name="2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2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24" name="2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29" name="2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E59907-49E8-4BCE-B09D-98E51D0647E0}" type="datetimeFigureOut">
              <a:rPr lang="el-GR" smtClean="0"/>
              <a:pPr/>
              <a:t>20/3/2013</a:t>
            </a:fld>
            <a:endParaRPr lang="el-GR" dirty="0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0" name="9 - Θέση τίτλου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25thesschool.wikispaces.co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25thesschool.wikispaces.co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-ma.beth.k12.pa.us/jhoke/jhwebquest/jhwebquest.htm" TargetMode="External"/><Relationship Id="rId2" Type="http://schemas.openxmlformats.org/officeDocument/2006/relationships/hyperlink" Target="http://freedrama.net/madscript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piter\Desktop\25thesschool.wikispaces.com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42384" y="836712"/>
            <a:ext cx="7092280" cy="1222375"/>
          </a:xfrm>
        </p:spPr>
        <p:txBody>
          <a:bodyPr>
            <a:noAutofit/>
          </a:bodyPr>
          <a:lstStyle/>
          <a:p>
            <a:pPr algn="ctr"/>
            <a:r>
              <a:rPr lang="el-GR" sz="4400" b="1" dirty="0" smtClean="0">
                <a:latin typeface="Comic Sans MS" pitchFamily="66" charset="0"/>
              </a:rPr>
              <a:t>ΙΣΤΟΕΞΕΡΕΥΝΗΣΗ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br>
              <a:rPr lang="en-US" sz="4400" b="1" dirty="0" smtClean="0">
                <a:latin typeface="Comic Sans MS" pitchFamily="66" charset="0"/>
              </a:rPr>
            </a:br>
            <a:r>
              <a:rPr lang="el-GR" sz="4400" b="1" dirty="0" smtClean="0">
                <a:latin typeface="Comic Sans MS" pitchFamily="66" charset="0"/>
              </a:rPr>
              <a:t>ΚΑΙ ΠΑΡΑΜΥΘΙΑ </a:t>
            </a:r>
            <a:r>
              <a:rPr lang="en-US" sz="4400" b="1" dirty="0" smtClean="0">
                <a:latin typeface="Comic Sans MS" pitchFamily="66" charset="0"/>
              </a:rPr>
              <a:t/>
            </a:r>
            <a:br>
              <a:rPr lang="en-US" sz="4400" b="1" dirty="0" smtClean="0">
                <a:latin typeface="Comic Sans MS" pitchFamily="66" charset="0"/>
              </a:rPr>
            </a:br>
            <a:r>
              <a:rPr lang="el-GR" sz="4400" b="1" dirty="0" smtClean="0">
                <a:latin typeface="Comic Sans MS" pitchFamily="66" charset="0"/>
              </a:rPr>
              <a:t>ΣΤΑ ΑΓΓΛΙΚΑ</a:t>
            </a:r>
            <a:r>
              <a:rPr lang="el-GR" sz="6000" dirty="0" smtClean="0"/>
              <a:t/>
            </a:r>
            <a:br>
              <a:rPr lang="el-GR" sz="6000" dirty="0" smtClean="0"/>
            </a:br>
            <a:endParaRPr lang="el-GR" sz="6000" dirty="0">
              <a:latin typeface="Comic Sans MS" pitchFamily="66" charset="0"/>
            </a:endParaRPr>
          </a:p>
        </p:txBody>
      </p:sp>
      <p:pic>
        <p:nvPicPr>
          <p:cNvPr id="14340" name="Picture 4" descr="http://i51.tinypic.com/ay52qx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2736304" cy="2736304"/>
          </a:xfrm>
          <a:prstGeom prst="rect">
            <a:avLst/>
          </a:prstGeom>
          <a:noFill/>
        </p:spPr>
      </p:pic>
      <p:pic>
        <p:nvPicPr>
          <p:cNvPr id="8" name="Picture 10" descr="http://dl10.glitter-graphics.net/pub/972/972550onk0znxay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3441">
            <a:off x="6486173" y="4109793"/>
            <a:ext cx="2725030" cy="2946173"/>
          </a:xfrm>
          <a:prstGeom prst="rect">
            <a:avLst/>
          </a:prstGeom>
          <a:noFill/>
        </p:spPr>
      </p:pic>
      <p:pic>
        <p:nvPicPr>
          <p:cNvPr id="6" name="Picture 5" descr="Task"/>
          <p:cNvPicPr>
            <a:picLocks noChangeAspect="1" noChangeArrowheads="1"/>
          </p:cNvPicPr>
          <p:nvPr/>
        </p:nvPicPr>
        <p:blipFill>
          <a:blip r:embed="rId4" cstate="print"/>
          <a:srcRect l="60737"/>
          <a:stretch>
            <a:fillRect/>
          </a:stretch>
        </p:blipFill>
        <p:spPr bwMode="auto">
          <a:xfrm rot="18997165">
            <a:off x="7219097" y="-213310"/>
            <a:ext cx="1719380" cy="252091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winners!!</a:t>
            </a:r>
            <a:endParaRPr lang="el-GR" dirty="0"/>
          </a:p>
        </p:txBody>
      </p:sp>
      <p:sp>
        <p:nvSpPr>
          <p:cNvPr id="16389" name="AutoShape 5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1" name="AutoShape 7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3" name="AutoShape 9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Picture 11" descr="https://encrypted-tbn0.gstatic.com/images?q=tbn:ANd9GcRisoDhSl3eJOy-UdOaNyVsJ95iBhST07kGIspYOuNnvbWx_vK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2843808" cy="2897493"/>
          </a:xfrm>
          <a:prstGeom prst="flowChartConnector">
            <a:avLst/>
          </a:prstGeom>
          <a:noFill/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843808" y="2340169"/>
            <a:ext cx="334766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400" dirty="0">
                <a:solidFill>
                  <a:schemeClr val="tx2"/>
                </a:solidFill>
                <a:latin typeface="Comic Sans MS" pitchFamily="66" charset="0"/>
              </a:rPr>
              <a:t>Πάμε ξανά πίσω στην κουκουβάγια που έπρεπε να πάρει την απόφαση για τις χρυσές σφαίρες, του καλύτερου παραμυθά…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400" dirty="0">
                <a:solidFill>
                  <a:schemeClr val="tx2"/>
                </a:solidFill>
                <a:latin typeface="Comic Sans MS" pitchFamily="66" charset="0"/>
              </a:rPr>
              <a:t>Τελικά το ξωτικό τη βοήθησε να αποφασίσει!!</a:t>
            </a:r>
            <a:endParaRPr lang="en-US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3" name="Picture 13" descr="http://img362.imageshack.us/img362/7703/x3f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212976"/>
            <a:ext cx="2557636" cy="2952328"/>
          </a:xfrm>
          <a:prstGeom prst="rect">
            <a:avLst/>
          </a:prstGeom>
          <a:noFill/>
        </p:spPr>
      </p:pic>
      <p:sp>
        <p:nvSpPr>
          <p:cNvPr id="14" name="11 - Επεξήγηση με σύννεφο"/>
          <p:cNvSpPr/>
          <p:nvPr/>
        </p:nvSpPr>
        <p:spPr>
          <a:xfrm rot="11677899">
            <a:off x="4545820" y="-242806"/>
            <a:ext cx="3753552" cy="2555123"/>
          </a:xfrm>
          <a:prstGeom prst="cloudCallout">
            <a:avLst>
              <a:gd name="adj1" fmla="val -25645"/>
              <a:gd name="adj2" fmla="val -787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 rot="650418">
            <a:off x="5346807" y="394586"/>
            <a:ext cx="23390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Ας είναι όλοι νικητές!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http://img362.imageshack.us/img362/7703/x3f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204864"/>
            <a:ext cx="2557636" cy="2952328"/>
          </a:xfrm>
          <a:prstGeom prst="rect">
            <a:avLst/>
          </a:prstGeom>
          <a:noFill/>
        </p:spPr>
      </p:pic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err="1" smtClean="0"/>
              <a:t>Ευρηματικοτητα</a:t>
            </a:r>
            <a:r>
              <a:rPr lang="el-GR" sz="2800" dirty="0" smtClean="0"/>
              <a:t>, </a:t>
            </a:r>
            <a:r>
              <a:rPr lang="el-GR" sz="2800" dirty="0" err="1" smtClean="0"/>
              <a:t>τεχνολογια</a:t>
            </a:r>
            <a:r>
              <a:rPr lang="el-GR" sz="2800" dirty="0" smtClean="0"/>
              <a:t> και </a:t>
            </a:r>
            <a:r>
              <a:rPr lang="el-GR" sz="2800" dirty="0" err="1" smtClean="0"/>
              <a:t>αγγλικα</a:t>
            </a:r>
            <a:endParaRPr lang="el-GR" sz="2800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56353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  <a:cs typeface="Arial" pitchFamily="34" charset="0"/>
              </a:rPr>
              <a:t>O</a:t>
            </a:r>
            <a:r>
              <a:rPr lang="el-GR" dirty="0" smtClean="0">
                <a:latin typeface="Comic Sans MS" pitchFamily="66" charset="0"/>
                <a:cs typeface="Arial" pitchFamily="34" charset="0"/>
              </a:rPr>
              <a:t>μολόγησε ότι</a:t>
            </a:r>
            <a:r>
              <a:rPr lang="en-US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l-GR" dirty="0" smtClean="0">
                <a:latin typeface="Comic Sans MS" pitchFamily="66" charset="0"/>
                <a:cs typeface="Arial" pitchFamily="34" charset="0"/>
              </a:rPr>
              <a:t>είχε δώσει</a:t>
            </a:r>
            <a:endParaRPr lang="en-US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  <a:cs typeface="Arial" pitchFamily="34" charset="0"/>
              </a:rPr>
              <a:t>διαφορετικούς συνδυασμούς</a:t>
            </a:r>
            <a:endParaRPr lang="en-US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  <a:cs typeface="Arial" pitchFamily="34" charset="0"/>
              </a:rPr>
              <a:t>μαγικού φίλτρου</a:t>
            </a:r>
            <a:r>
              <a:rPr lang="en-US" dirty="0" smtClean="0">
                <a:latin typeface="Comic Sans MS" pitchFamily="66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φαντασίας, </a:t>
            </a:r>
            <a:endParaRPr lang="en-US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τεχνολογίας </a:t>
            </a:r>
            <a:endParaRPr lang="en-US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και αγγλικών</a:t>
            </a:r>
            <a:r>
              <a:rPr lang="el-GR" sz="3600" b="1" dirty="0" smtClean="0">
                <a:latin typeface="Comic Sans MS" pitchFamily="66" charset="0"/>
                <a:cs typeface="Arial" pitchFamily="34" charset="0"/>
              </a:rPr>
              <a:t> </a:t>
            </a:r>
            <a:endParaRPr lang="en-US" sz="3600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sz="3600" dirty="0" smtClean="0">
                <a:latin typeface="Comic Sans MS" pitchFamily="66" charset="0"/>
                <a:cs typeface="Arial" pitchFamily="34" charset="0"/>
              </a:rPr>
              <a:t>σε κάθε ομάδα, ώστε </a:t>
            </a:r>
            <a:endParaRPr lang="en-US" sz="36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</a:rPr>
              <a:t>ΟΛΑ ΤΑ ΠΑΙΔΙΑ θα έπαιρναν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</a:rPr>
              <a:t>διαφορετικές χρυσές σφαίρες…</a:t>
            </a:r>
          </a:p>
        </p:txBody>
      </p:sp>
      <p:pic>
        <p:nvPicPr>
          <p:cNvPr id="5" name="Picture 3" descr="http://www.mylady.gr/ImageGen.ashx?image=/media/95623/ebay00%5B1%5D.jpg&amp;width=460&amp;constrain=tr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410">
            <a:off x="3831971" y="2524423"/>
            <a:ext cx="1984708" cy="1492219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The most beautiful happy end!</a:t>
            </a:r>
            <a:endParaRPr lang="el-GR" sz="4000" dirty="0">
              <a:latin typeface="Comic Sans MS" pitchFamily="66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 rot="862128">
            <a:off x="4708680" y="1633058"/>
            <a:ext cx="44341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Έτσι, όλες οι παραμυθοσαλάτες πήραν χρυσές σφαίρες και δημοσιεύτηκαν στο </a:t>
            </a:r>
            <a:r>
              <a:rPr lang="en-US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wiki </a:t>
            </a: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μας </a:t>
            </a:r>
            <a:r>
              <a:rPr lang="en-US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25thesschool.wikispaces.com</a:t>
            </a: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Επισκεφτείτε το, για να κάνετε και εξάσκηση στα Αγγλικά!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s://encrypted-tbn2.gstatic.com/images?q=tbn:ANd9GcRfKslNHvec73b9iP9ZPKNubEVY-R66geQISTtOT5iDCtgpTCO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37843">
            <a:off x="179802" y="1869355"/>
            <a:ext cx="4112596" cy="1967446"/>
          </a:xfrm>
          <a:prstGeom prst="rect">
            <a:avLst/>
          </a:prstGeom>
          <a:noFill/>
        </p:spPr>
      </p:pic>
      <p:pic>
        <p:nvPicPr>
          <p:cNvPr id="7" name="Picture 4" descr="https://uto.asu.edu/wire/wp-content/uploads/2010/03/Wi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476750"/>
            <a:ext cx="4286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Παρενθεση</a:t>
            </a:r>
            <a:r>
              <a:rPr lang="el-GR" dirty="0" smtClean="0"/>
              <a:t>…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l-GR" dirty="0" smtClean="0">
                <a:latin typeface="Comic Sans MS" pitchFamily="66" charset="0"/>
              </a:rPr>
              <a:t> Το </a:t>
            </a:r>
            <a:r>
              <a:rPr lang="en-US" dirty="0" smtClean="0">
                <a:latin typeface="Comic Sans MS" pitchFamily="66" charset="0"/>
              </a:rPr>
              <a:t>wiki </a:t>
            </a:r>
            <a:r>
              <a:rPr lang="el-GR" dirty="0" smtClean="0">
                <a:latin typeface="Comic Sans MS" pitchFamily="66" charset="0"/>
              </a:rPr>
              <a:t>μας </a:t>
            </a:r>
            <a:r>
              <a:rPr lang="en-US" dirty="0" smtClean="0">
                <a:latin typeface="Comic Sans MS" pitchFamily="66" charset="0"/>
                <a:hlinkClick r:id="rId2" action="ppaction://hlinkfile"/>
              </a:rPr>
              <a:t>25thesschool.wikispaces.com</a:t>
            </a:r>
            <a:endParaRPr lang="en-US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    </a:t>
            </a:r>
            <a:r>
              <a:rPr lang="el-GR" smtClean="0">
                <a:latin typeface="Comic Sans MS" pitchFamily="66" charset="0"/>
              </a:rPr>
              <a:t>δημιουργήθηκε στην </a:t>
            </a:r>
            <a:r>
              <a:rPr lang="el-GR" dirty="0" smtClean="0">
                <a:latin typeface="Comic Sans MS" pitchFamily="66" charset="0"/>
              </a:rPr>
              <a:t>αρχή της σχολικής χρονιάς για να εξασκούμαστε μέσα από χρήσιμους συνδέσμους στα Αγγλικά και να δημοσιεύουμε τις εργασίες μας</a:t>
            </a:r>
            <a:r>
              <a:rPr lang="en-US" dirty="0" smtClean="0">
                <a:latin typeface="Comic Sans MS" pitchFamily="66" charset="0"/>
              </a:rPr>
              <a:t>.</a:t>
            </a:r>
            <a:r>
              <a:rPr lang="el-GR" dirty="0" smtClean="0">
                <a:latin typeface="Comic Sans MS" pitchFamily="66" charset="0"/>
              </a:rPr>
              <a:t> </a:t>
            </a: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  </a:t>
            </a:r>
          </a:p>
          <a:p>
            <a:pPr algn="ctr"/>
            <a:r>
              <a:rPr lang="el-GR" dirty="0" smtClean="0">
                <a:latin typeface="Comic Sans MS" pitchFamily="66" charset="0"/>
              </a:rPr>
              <a:t>  Η παρουσίαση είναι βασισμένη στο παραμύθι της Αγγελικής από το ΣΤ2  με τίτλο </a:t>
            </a: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«Το πιο όμορφο παραμύθι»</a:t>
            </a:r>
          </a:p>
          <a:p>
            <a:pPr algn="ctr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(</a:t>
            </a:r>
            <a:r>
              <a:rPr lang="en-US" dirty="0" smtClean="0">
                <a:latin typeface="Comic Sans MS" pitchFamily="66" charset="0"/>
              </a:rPr>
              <a:t>…</a:t>
            </a:r>
            <a:r>
              <a:rPr lang="el-GR" dirty="0" smtClean="0">
                <a:latin typeface="Comic Sans MS" pitchFamily="66" charset="0"/>
              </a:rPr>
              <a:t>κλείνει η παρένθεση…</a:t>
            </a:r>
            <a:r>
              <a:rPr lang="en-US" dirty="0" smtClean="0">
                <a:latin typeface="Comic Sans MS" pitchFamily="66" charset="0"/>
              </a:rPr>
              <a:t>)</a:t>
            </a: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Συνδεσμοι</a:t>
            </a:r>
            <a:r>
              <a:rPr lang="el-GR" dirty="0" smtClean="0"/>
              <a:t>-</a:t>
            </a:r>
            <a:r>
              <a:rPr lang="el-GR" dirty="0" err="1" smtClean="0"/>
              <a:t>πηγεσ</a:t>
            </a:r>
            <a:endParaRPr lang="el-GR" dirty="0"/>
          </a:p>
        </p:txBody>
      </p:sp>
      <p:sp>
        <p:nvSpPr>
          <p:cNvPr id="7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“Mad scripts” at </a:t>
            </a:r>
            <a:r>
              <a:rPr lang="en-US" u="sng" dirty="0" smtClean="0">
                <a:latin typeface="Comic Sans MS" pitchFamily="66" charset="0"/>
                <a:hlinkClick r:id="rId2"/>
              </a:rPr>
              <a:t>http://freedrama.net/madscripts.html</a:t>
            </a:r>
            <a:r>
              <a:rPr lang="en-US" dirty="0" smtClean="0">
                <a:latin typeface="Comic Sans MS" pitchFamily="66" charset="0"/>
              </a:rPr>
              <a:t>, </a:t>
            </a:r>
            <a:endParaRPr lang="el-GR" dirty="0" smtClean="0">
              <a:latin typeface="Comic Sans MS" pitchFamily="66" charset="0"/>
            </a:endParaRPr>
          </a:p>
          <a:p>
            <a:r>
              <a:rPr lang="en-US" dirty="0" err="1" smtClean="0">
                <a:latin typeface="Comic Sans MS" pitchFamily="66" charset="0"/>
              </a:rPr>
              <a:t>Webquest</a:t>
            </a:r>
            <a:r>
              <a:rPr lang="en-US" dirty="0" smtClean="0">
                <a:latin typeface="Comic Sans MS" pitchFamily="66" charset="0"/>
              </a:rPr>
              <a:t>: ‘The realm of fairy tales’  at </a:t>
            </a:r>
            <a:r>
              <a:rPr lang="en-US" u="sng" dirty="0" smtClean="0">
                <a:latin typeface="Comic Sans MS" pitchFamily="66" charset="0"/>
                <a:hlinkClick r:id="rId3"/>
              </a:rPr>
              <a:t>http://www-ma.beth.k12.pa.us/jhoke/jhwebquest/jhwebquest.htm</a:t>
            </a:r>
            <a:r>
              <a:rPr lang="en-US" dirty="0" smtClean="0">
                <a:latin typeface="Comic Sans MS" pitchFamily="66" charset="0"/>
              </a:rPr>
              <a:t>, </a:t>
            </a:r>
          </a:p>
          <a:p>
            <a:endParaRPr lang="el-GR" u="sng" dirty="0" smtClean="0">
              <a:solidFill>
                <a:schemeClr val="tx1"/>
              </a:solidFill>
              <a:latin typeface="Comic Sans MS" pitchFamily="66" charset="0"/>
              <a:hlinkClick r:id="rId4"/>
            </a:endParaRPr>
          </a:p>
          <a:p>
            <a:r>
              <a:rPr lang="en-US" u="sng" dirty="0">
                <a:latin typeface="Comic Sans MS" pitchFamily="66" charset="0"/>
                <a:hlinkClick r:id="rId3"/>
              </a:rPr>
              <a:t>http</a:t>
            </a:r>
            <a:r>
              <a:rPr lang="en-US" u="sng" dirty="0" smtClean="0">
                <a:latin typeface="Comic Sans MS" pitchFamily="66" charset="0"/>
                <a:hlinkClick r:id="rId3"/>
              </a:rPr>
              <a:t>://</a:t>
            </a:r>
            <a:r>
              <a:rPr lang="el-GR" u="sng" dirty="0" smtClean="0">
                <a:latin typeface="Comic Sans MS" pitchFamily="66" charset="0"/>
                <a:hlinkClick r:id="rId4"/>
              </a:rPr>
              <a:t>25thesschool.wikispaces.com</a:t>
            </a:r>
            <a:r>
              <a:rPr lang="el-GR" dirty="0" smtClean="0">
                <a:latin typeface="Comic Sans MS" pitchFamily="66" charset="0"/>
              </a:rPr>
              <a:t>. 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static.com/images?q=tbn:ANd9GcTFpUibkG1BkbQFsvcfJAKV9rqtTPjBJ8dB_RgT0GMlukp-t6ic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79251">
            <a:off x="-304718" y="777739"/>
            <a:ext cx="3931635" cy="2924944"/>
          </a:xfrm>
          <a:prstGeom prst="rect">
            <a:avLst/>
          </a:prstGeom>
          <a:noFill/>
        </p:spPr>
      </p:pic>
      <p:sp>
        <p:nvSpPr>
          <p:cNvPr id="3" name="2 - Ορθογώνιο"/>
          <p:cNvSpPr/>
          <p:nvPr/>
        </p:nvSpPr>
        <p:spPr>
          <a:xfrm rot="279149">
            <a:off x="2114942" y="108968"/>
            <a:ext cx="697689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END!!!</a:t>
            </a:r>
            <a:endParaRPr lang="el-GR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- Ορθογώνιο"/>
          <p:cNvSpPr/>
          <p:nvPr/>
        </p:nvSpPr>
        <p:spPr>
          <a:xfrm rot="20851907">
            <a:off x="4341959" y="1957520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b="1" dirty="0" smtClean="0">
                <a:solidFill>
                  <a:srgbClr val="0070C0"/>
                </a:solidFill>
                <a:latin typeface="Comic Sans MS" pitchFamily="66" charset="0"/>
              </a:rPr>
              <a:t>Ελπίζουμε να σας άρεσε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!!</a:t>
            </a:r>
            <a:endParaRPr lang="el-GR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8436" name="Picture 4" descr="http://www.deviantart.com/download/335336859/thank_you_by_daimontribe-d5jnfkr.jpg"/>
          <p:cNvPicPr>
            <a:picLocks noChangeAspect="1" noChangeArrowheads="1"/>
          </p:cNvPicPr>
          <p:nvPr/>
        </p:nvPicPr>
        <p:blipFill>
          <a:blip r:embed="rId3" cstate="print"/>
          <a:srcRect b="6977"/>
          <a:stretch>
            <a:fillRect/>
          </a:stretch>
        </p:blipFill>
        <p:spPr bwMode="auto">
          <a:xfrm>
            <a:off x="6444208" y="3573016"/>
            <a:ext cx="2520280" cy="2880320"/>
          </a:xfrm>
          <a:prstGeom prst="rect">
            <a:avLst/>
          </a:prstGeom>
          <a:noFill/>
        </p:spPr>
      </p:pic>
      <p:pic>
        <p:nvPicPr>
          <p:cNvPr id="7" name="Picture 6" descr="http://www.clker.com/cliparts/1/a/2/e/1197085885105139227CrazyTerabyte_Book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81301">
            <a:off x="1640929" y="2963505"/>
            <a:ext cx="3404755" cy="352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upon a time…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395537" y="1484784"/>
            <a:ext cx="4248471" cy="4176464"/>
          </a:xfrm>
        </p:spPr>
        <p:txBody>
          <a:bodyPr>
            <a:noAutofit/>
          </a:bodyPr>
          <a:lstStyle/>
          <a:p>
            <a:pPr marL="0" indent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l-GR" dirty="0">
                <a:latin typeface="Comic Sans MS" pitchFamily="66" charset="0"/>
              </a:rPr>
              <a:t>Στο </a:t>
            </a:r>
            <a:r>
              <a:rPr lang="el-GR" b="1" dirty="0">
                <a:latin typeface="Comic Sans MS" pitchFamily="66" charset="0"/>
              </a:rPr>
              <a:t>25ο Δημοτικό σχολείο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l-GR" b="1" dirty="0">
                <a:latin typeface="Comic Sans MS" pitchFamily="66" charset="0"/>
              </a:rPr>
              <a:t>Θεσσαλονίκης</a:t>
            </a:r>
            <a:r>
              <a:rPr lang="el-GR" dirty="0">
                <a:latin typeface="Comic Sans MS" pitchFamily="66" charset="0"/>
              </a:rPr>
              <a:t>,</a:t>
            </a:r>
          </a:p>
          <a:p>
            <a:pPr marL="0" indent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l-GR" dirty="0">
                <a:latin typeface="Comic Sans MS" pitchFamily="66" charset="0"/>
              </a:rPr>
              <a:t>τα παιδιά της </a:t>
            </a:r>
            <a:r>
              <a:rPr lang="el-GR" b="1" dirty="0">
                <a:latin typeface="Comic Sans MS" pitchFamily="66" charset="0"/>
              </a:rPr>
              <a:t>ΣΤ’ τάξης </a:t>
            </a:r>
            <a:r>
              <a:rPr lang="el-GR" dirty="0">
                <a:latin typeface="Comic Sans MS" pitchFamily="66" charset="0"/>
              </a:rPr>
              <a:t>αποφασίσαμε να γίνουμε μεγάλοι παραμυθάδες στα Αγγλικά. Ποια ομάδα θα έπαιρνε τις χρυσές σφαίρες Χανς Κρίστιαν Άντερσεν?</a:t>
            </a:r>
            <a:r>
              <a:rPr lang="en-US" dirty="0">
                <a:latin typeface="Comic Sans MS" pitchFamily="66" charset="0"/>
              </a:rPr>
              <a:t> 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7" name="Picture 6" descr="http://www.entertv.gr/wp-content/uploads/2012/12/2C6_princ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96752"/>
            <a:ext cx="4032448" cy="3721224"/>
          </a:xfrm>
          <a:prstGeom prst="rect">
            <a:avLst/>
          </a:prstGeom>
          <a:noFill/>
        </p:spPr>
      </p:pic>
      <p:pic>
        <p:nvPicPr>
          <p:cNvPr id="8" name="Picture 4" descr="http://www.metrogreece.gr/Portals/0/AuthorsImages/2012/12/golden-globes-statutes-1.jpg"/>
          <p:cNvPicPr>
            <a:picLocks noChangeAspect="1" noChangeArrowheads="1"/>
          </p:cNvPicPr>
          <p:nvPr/>
        </p:nvPicPr>
        <p:blipFill>
          <a:blip r:embed="rId3" cstate="print"/>
          <a:srcRect l="43412" r="42775"/>
          <a:stretch>
            <a:fillRect/>
          </a:stretch>
        </p:blipFill>
        <p:spPr bwMode="auto">
          <a:xfrm>
            <a:off x="5868144" y="2708920"/>
            <a:ext cx="366756" cy="1087588"/>
          </a:xfrm>
          <a:prstGeom prst="rect">
            <a:avLst/>
          </a:prstGeom>
          <a:noFill/>
        </p:spPr>
      </p:pic>
      <p:sp>
        <p:nvSpPr>
          <p:cNvPr id="10" name="11 - Επεξήγηση με σύννεφο"/>
          <p:cNvSpPr/>
          <p:nvPr/>
        </p:nvSpPr>
        <p:spPr>
          <a:xfrm>
            <a:off x="3755284" y="4869160"/>
            <a:ext cx="3024336" cy="1800200"/>
          </a:xfrm>
          <a:prstGeom prst="cloudCallout">
            <a:avLst>
              <a:gd name="adj1" fmla="val 51964"/>
              <a:gd name="adj2" fmla="val -1161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2 - TextBox"/>
          <p:cNvSpPr txBox="1"/>
          <p:nvPr/>
        </p:nvSpPr>
        <p:spPr>
          <a:xfrm rot="21140158">
            <a:off x="4239697" y="5064313"/>
            <a:ext cx="2520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Αχχ..Πάει η σφαίρα μου τόσος κόπος για το παραμύθι μου και θα μου την πάρει το 25</a:t>
            </a:r>
            <a:r>
              <a:rPr lang="el-GR" sz="1600" baseline="30000" dirty="0" smtClean="0">
                <a:latin typeface="Comic Sans MS" pitchFamily="66" charset="0"/>
              </a:rPr>
              <a:t>ο</a:t>
            </a:r>
            <a:r>
              <a:rPr lang="el-GR" sz="1600" dirty="0" smtClean="0">
                <a:latin typeface="Comic Sans MS" pitchFamily="66" charset="0"/>
              </a:rPr>
              <a:t> μέσα από τα χέρια!!!</a:t>
            </a:r>
            <a:endParaRPr lang="el-GR" sz="1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The decision</a:t>
            </a:r>
            <a:r>
              <a:rPr lang="el-GR" b="1" dirty="0" smtClean="0">
                <a:latin typeface="Comic Sans MS" pitchFamily="66" charset="0"/>
              </a:rPr>
              <a:t>... 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16386" name="AutoShape 2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sp>
        <p:nvSpPr>
          <p:cNvPr id="16388" name="AutoShape 4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pic>
        <p:nvPicPr>
          <p:cNvPr id="16390" name="Picture 6" descr="http://3.bp.blogspot.com/_kab_xH74v1s/TADzm6PJUEI/AAAAAAAAETQ/1W9Bwixs-y8/s1600/Athene_noct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1268760"/>
            <a:ext cx="4536504" cy="5076826"/>
          </a:xfrm>
          <a:prstGeom prst="ellipse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27984" y="1312576"/>
            <a:ext cx="3600400" cy="4315897"/>
          </a:xfrm>
          <a:prstGeom prst="wedgeRoundRectCallou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Η σοφή κουκουβάγια έπρεπε να αποφασίσει…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Αλλά ας το πάρουμε από την αρχή. Πώς φτάσανε σε αυτό το σημείο?</a:t>
            </a:r>
            <a:endParaRPr lang="en-US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107504" y="458044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4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2267744" y="1545184"/>
            <a:ext cx="644420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Μια </a:t>
            </a:r>
            <a:r>
              <a:rPr lang="el-GR" sz="2800" b="1" dirty="0">
                <a:solidFill>
                  <a:schemeClr val="tx2"/>
                </a:solidFill>
                <a:latin typeface="Comic Sans MS" pitchFamily="66" charset="0"/>
              </a:rPr>
              <a:t>ιστοεξερεύνηση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που </a:t>
            </a: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υπήρχε έτοιμη στο διαδίκτυο, </a:t>
            </a: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με τίτλο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 “</a:t>
            </a:r>
            <a:r>
              <a:rPr lang="en-US" sz="2800" b="1" dirty="0">
                <a:solidFill>
                  <a:schemeClr val="tx2"/>
                </a:solidFill>
                <a:latin typeface="Comic Sans MS" pitchFamily="66" charset="0"/>
              </a:rPr>
              <a:t>The realm of fairytales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”, </a:t>
            </a:r>
            <a:endParaRPr lang="el-GR" sz="28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το «</a:t>
            </a:r>
            <a:r>
              <a:rPr lang="el-GR" sz="2800" b="1" dirty="0">
                <a:solidFill>
                  <a:schemeClr val="tx2"/>
                </a:solidFill>
                <a:latin typeface="Comic Sans MS" pitchFamily="66" charset="0"/>
              </a:rPr>
              <a:t>Βασίλειο των παραμυθιών</a:t>
            </a: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»:</a:t>
            </a:r>
            <a:endParaRPr lang="en-US" sz="28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Μέσα από αυτή, ακολουθείς συγκεκριμένα βήματα για να </a:t>
            </a: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γράψεις το δικό σου παραμύθι </a:t>
            </a:r>
          </a:p>
          <a:p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στα Αγγλικά. </a:t>
            </a:r>
          </a:p>
          <a:p>
            <a:endParaRPr lang="el-GR" sz="2400" dirty="0">
              <a:latin typeface="Comic Sans MS" pitchFamily="66" charset="0"/>
            </a:endParaRPr>
          </a:p>
        </p:txBody>
      </p:sp>
      <p:pic>
        <p:nvPicPr>
          <p:cNvPr id="6" name="Picture 8" descr="http://debeselis.com/images/castle-clouds.jpg"/>
          <p:cNvPicPr>
            <a:picLocks noChangeAspect="1" noChangeArrowheads="1"/>
          </p:cNvPicPr>
          <p:nvPr/>
        </p:nvPicPr>
        <p:blipFill>
          <a:blip r:embed="rId2" cstate="print"/>
          <a:srcRect t="2580" b="-56378"/>
          <a:stretch>
            <a:fillRect/>
          </a:stretch>
        </p:blipFill>
        <p:spPr bwMode="auto">
          <a:xfrm rot="20915976">
            <a:off x="6539324" y="-359565"/>
            <a:ext cx="3204513" cy="2503469"/>
          </a:xfrm>
          <a:prstGeom prst="cloudCallout">
            <a:avLst>
              <a:gd name="adj1" fmla="val -59797"/>
              <a:gd name="adj2" fmla="val 111473"/>
            </a:avLst>
          </a:prstGeom>
          <a:noFill/>
        </p:spPr>
      </p:pic>
      <p:pic>
        <p:nvPicPr>
          <p:cNvPr id="7" name="Picture 6" descr="http://www.clker.com/cliparts/1/a/2/e/1197085885105139227CrazyTerabyte_Book.svg.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0559">
            <a:off x="151684" y="4238476"/>
            <a:ext cx="2233288" cy="24518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35937"/>
            <a:ext cx="8686800" cy="841248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WebQuest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….</a:t>
            </a:r>
            <a:endParaRPr lang="el-G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ic.freepik.com/free-photo/open-book-vector_642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912768" cy="5024456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547664" y="1239722"/>
            <a:ext cx="280831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 sz="2400" dirty="0" smtClean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el-GR" sz="2000" b="1" dirty="0">
                <a:solidFill>
                  <a:schemeClr val="tx2"/>
                </a:solidFill>
                <a:latin typeface="Comic Sans MS" pitchFamily="66" charset="0"/>
              </a:rPr>
              <a:t>Βήμα πρώτο</a:t>
            </a: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  <a:p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Στην αρχή διαβάζεις γνωστά παραμύθια για να εντοπίσεις επαναλαμβανόμενα θέματα, όπως…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Ένας ήρωας ζηλεύει κάποιον άλλον και θέλει να του κάνει κακό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Οι ήρωες περνάνε δοκιμασίες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Η αρετή επικρατεί, </a:t>
            </a:r>
            <a:r>
              <a:rPr lang="el-GR" sz="2000" dirty="0" err="1">
                <a:solidFill>
                  <a:schemeClr val="tx2"/>
                </a:solidFill>
                <a:latin typeface="Comic Sans MS" pitchFamily="66" charset="0"/>
              </a:rPr>
              <a:t>κλπ…κλπ</a:t>
            </a: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…</a:t>
            </a:r>
            <a:endParaRPr lang="en-US" sz="20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427984" y="1290538"/>
            <a:ext cx="2952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 sz="2000" u="sng" dirty="0" smtClean="0">
              <a:latin typeface="Comic Sans MS" pitchFamily="66" charset="0"/>
            </a:endParaRPr>
          </a:p>
          <a:p>
            <a:r>
              <a:rPr lang="el-GR" sz="2000" b="1" dirty="0">
                <a:solidFill>
                  <a:schemeClr val="tx2"/>
                </a:solidFill>
                <a:latin typeface="Comic Sans MS" pitchFamily="66" charset="0"/>
              </a:rPr>
              <a:t>Βήμα δεύτερο</a:t>
            </a: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: Σκέφτεσαι το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Που? Πότε? Ποιος?</a:t>
            </a:r>
          </a:p>
          <a:p>
            <a:pPr marL="342900" indent="-342900">
              <a:buFont typeface="Wingdings" pitchFamily="2" charset="2"/>
              <a:buChar char="ü"/>
            </a:pPr>
            <a:endParaRPr lang="el-GR" sz="2000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Το πρόβλημα</a:t>
            </a:r>
          </a:p>
          <a:p>
            <a:pPr marL="342900" indent="-342900">
              <a:buFont typeface="Wingdings" pitchFamily="2" charset="2"/>
              <a:buChar char="ü"/>
            </a:pPr>
            <a:endParaRPr lang="el-GR" sz="2000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Την κορύφωση της αγωνίας και…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 τη λύση.</a:t>
            </a:r>
          </a:p>
          <a:p>
            <a:r>
              <a:rPr lang="el-GR" sz="2000" dirty="0">
                <a:solidFill>
                  <a:schemeClr val="tx2"/>
                </a:solidFill>
                <a:latin typeface="Comic Sans MS" pitchFamily="66" charset="0"/>
              </a:rPr>
              <a:t>Στην ιστορία σου χρησιμοποιείς τρία από τα επαναλαμβανόμενα θέματα των παραμυθιών. </a:t>
            </a:r>
            <a:endParaRPr lang="en-US" sz="20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4342" name="Picture 6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620688"/>
            <a:ext cx="1584176" cy="2826170"/>
          </a:xfrm>
          <a:prstGeom prst="rect">
            <a:avLst/>
          </a:prstGeom>
          <a:noFill/>
        </p:spPr>
      </p:pic>
      <p:sp>
        <p:nvSpPr>
          <p:cNvPr id="7" name="1 - Τίτλος"/>
          <p:cNvSpPr txBox="1">
            <a:spLocks/>
          </p:cNvSpPr>
          <p:nvPr/>
        </p:nvSpPr>
        <p:spPr>
          <a:xfrm>
            <a:off x="457200" y="398474"/>
            <a:ext cx="8686800" cy="84124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l-GR" sz="3400" dirty="0">
              <a:latin typeface="Comic Sans MS" pitchFamily="66" charset="0"/>
            </a:endParaRPr>
          </a:p>
        </p:txBody>
      </p:sp>
      <p:sp>
        <p:nvSpPr>
          <p:cNvPr id="9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latin typeface="Comic Sans MS" pitchFamily="66" charset="0"/>
              </a:rPr>
              <a:t>The steps</a:t>
            </a:r>
            <a:r>
              <a:rPr lang="el-GR" sz="3400" dirty="0" smtClean="0">
                <a:latin typeface="Comic Sans MS" pitchFamily="66" charset="0"/>
              </a:rPr>
              <a:t>…</a:t>
            </a:r>
            <a:endParaRPr lang="el-GR" sz="3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Comic Sans MS" pitchFamily="66" charset="0"/>
              </a:rPr>
              <a:t>Α</a:t>
            </a:r>
            <a:r>
              <a:rPr lang="en-US" dirty="0" err="1" smtClean="0">
                <a:latin typeface="Comic Sans MS" pitchFamily="66" charset="0"/>
              </a:rPr>
              <a:t>dventures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withces</a:t>
            </a:r>
            <a:r>
              <a:rPr lang="el-GR" dirty="0" smtClean="0">
                <a:latin typeface="Comic Sans MS" pitchFamily="66" charset="0"/>
              </a:rPr>
              <a:t>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15362" name="Picture 2" descr="http://www.pame-cinema.gr/wp-content/uploads/2012/02/Maleficent-1.jpg"/>
          <p:cNvPicPr>
            <a:picLocks noChangeAspect="1" noChangeArrowheads="1"/>
          </p:cNvPicPr>
          <p:nvPr/>
        </p:nvPicPr>
        <p:blipFill>
          <a:blip r:embed="rId2" cstate="print"/>
          <a:srcRect l="5040" t="1835" r="4241" b="11924"/>
          <a:stretch>
            <a:fillRect/>
          </a:stretch>
        </p:blipFill>
        <p:spPr bwMode="auto">
          <a:xfrm>
            <a:off x="6228184" y="1700808"/>
            <a:ext cx="2736304" cy="3572397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8432" y="1131274"/>
            <a:ext cx="4536504" cy="541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Η ιστοεξερεύνηση ήταν μια περιπέτεια με αποτέλεσμα </a:t>
            </a:r>
            <a:r>
              <a:rPr lang="el-GR" sz="2800" b="1" dirty="0">
                <a:solidFill>
                  <a:schemeClr val="tx2"/>
                </a:solidFill>
                <a:latin typeface="Comic Sans MS" pitchFamily="66" charset="0"/>
              </a:rPr>
              <a:t>παρουσιάσεις</a:t>
            </a: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 και </a:t>
            </a:r>
            <a:r>
              <a:rPr lang="el-GR" sz="2800" b="1" dirty="0">
                <a:solidFill>
                  <a:schemeClr val="tx2"/>
                </a:solidFill>
                <a:latin typeface="Comic Sans MS" pitchFamily="66" charset="0"/>
              </a:rPr>
              <a:t>έγγραφα κειμένου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με…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Μάγισσες που…</a:t>
            </a:r>
            <a:endParaRPr lang="en-US" sz="2800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Βάζουν λόγια και χαλάνε φιλίες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…</a:t>
            </a:r>
            <a:endParaRPr lang="el-GR" sz="2800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Δεν έχουν φίλους</a:t>
            </a:r>
            <a:r>
              <a:rPr lang="en-US" sz="2800" dirty="0">
                <a:solidFill>
                  <a:schemeClr val="tx2"/>
                </a:solidFill>
                <a:latin typeface="Comic Sans MS" pitchFamily="66" charset="0"/>
              </a:rPr>
              <a:t>…</a:t>
            </a:r>
            <a:endParaRPr lang="el-GR" sz="2800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l-GR" sz="2800" dirty="0">
                <a:solidFill>
                  <a:schemeClr val="tx2"/>
                </a:solidFill>
                <a:latin typeface="Comic Sans MS" pitchFamily="66" charset="0"/>
              </a:rPr>
              <a:t>Απαγάγουν μικρές πριγκίπισσες και τις κρατάνε για παραδουλεύτρες…</a:t>
            </a:r>
            <a:endParaRPr lang="en-US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4 - Έκρηξη 2"/>
          <p:cNvSpPr/>
          <p:nvPr/>
        </p:nvSpPr>
        <p:spPr>
          <a:xfrm rot="21250768">
            <a:off x="3753263" y="4183127"/>
            <a:ext cx="3930783" cy="251448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5 - TextBox"/>
          <p:cNvSpPr txBox="1"/>
          <p:nvPr/>
        </p:nvSpPr>
        <p:spPr>
          <a:xfrm rot="19672857">
            <a:off x="4614016" y="4609961"/>
            <a:ext cx="2165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Hahaha</a:t>
            </a:r>
            <a:r>
              <a:rPr lang="en-US" dirty="0" smtClean="0">
                <a:latin typeface="Comic Sans MS" pitchFamily="66" charset="0"/>
              </a:rPr>
              <a:t>..I love wars between the heroes..The fairytale will be destroyed!!</a:t>
            </a:r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/>
      <p:bldP spid="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1 - Επεξήγηση με σύννεφο"/>
          <p:cNvSpPr/>
          <p:nvPr/>
        </p:nvSpPr>
        <p:spPr>
          <a:xfrm>
            <a:off x="4139952" y="4221088"/>
            <a:ext cx="3456384" cy="2376264"/>
          </a:xfrm>
          <a:prstGeom prst="cloudCallout">
            <a:avLst>
              <a:gd name="adj1" fmla="val 35265"/>
              <a:gd name="adj2" fmla="val -1016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2 - TextBox"/>
          <p:cNvSpPr txBox="1"/>
          <p:nvPr/>
        </p:nvSpPr>
        <p:spPr>
          <a:xfrm rot="21301899">
            <a:off x="4571089" y="4546069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omic Sans MS" pitchFamily="66" charset="0"/>
              </a:rPr>
              <a:t>Αφού πέρασαν όλοι οι ήρωες μας μία διαφορετική και ξεχωριστή ιστορία όλα είχαν το επιθυμητό τέλος!!!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3" name="10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3547120" cy="4323110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Comic Sans MS" pitchFamily="66" charset="0"/>
              </a:rPr>
              <a:t>Πρίγκιπες που…</a:t>
            </a:r>
          </a:p>
          <a:p>
            <a:r>
              <a:rPr lang="el-GR" dirty="0" smtClean="0">
                <a:latin typeface="Comic Sans MS" pitchFamily="66" charset="0"/>
              </a:rPr>
              <a:t>Παλεύουν με λιοντάρια, χάνουν το ξίφος τους, αλλά στο τέλος…</a:t>
            </a:r>
          </a:p>
          <a:p>
            <a:r>
              <a:rPr lang="el-GR" dirty="0" smtClean="0">
                <a:latin typeface="Comic Sans MS" pitchFamily="66" charset="0"/>
              </a:rPr>
              <a:t>Παντρεύονται την αγαπημένη τους…</a:t>
            </a:r>
          </a:p>
        </p:txBody>
      </p:sp>
      <p:sp>
        <p:nvSpPr>
          <p:cNvPr id="15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  AND THEY lived happily ever after…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9" name="Picture 2" descr="http://2.bp.blogspot.com/-Foy1av1xQ1U/UM0kXBQuT6I/AAAAAAAAGUg/zIZd5ss81zw/s1600/Sleeping%2BBeauty-%2B1280x800%2Bcopy.jpg"/>
          <p:cNvPicPr>
            <a:picLocks noChangeAspect="1" noChangeArrowheads="1"/>
          </p:cNvPicPr>
          <p:nvPr/>
        </p:nvPicPr>
        <p:blipFill>
          <a:blip r:embed="rId2" cstate="print"/>
          <a:srcRect l="29535"/>
          <a:stretch>
            <a:fillRect/>
          </a:stretch>
        </p:blipFill>
        <p:spPr bwMode="auto">
          <a:xfrm>
            <a:off x="4932040" y="1340768"/>
            <a:ext cx="3888432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comicdom-press.gr/wp-content/uploads/2009/05/kabadais_bio.jpg"/>
          <p:cNvPicPr>
            <a:picLocks noChangeAspect="1" noChangeArrowheads="1"/>
          </p:cNvPicPr>
          <p:nvPr/>
        </p:nvPicPr>
        <p:blipFill>
          <a:blip r:embed="rId2" cstate="print"/>
          <a:srcRect t="4762" r="22602"/>
          <a:stretch>
            <a:fillRect/>
          </a:stretch>
        </p:blipFill>
        <p:spPr bwMode="auto">
          <a:xfrm>
            <a:off x="6156176" y="2276872"/>
            <a:ext cx="2699792" cy="3322100"/>
          </a:xfrm>
          <a:prstGeom prst="rect">
            <a:avLst/>
          </a:prstGeom>
          <a:noFill/>
        </p:spPr>
      </p:pic>
      <p:sp>
        <p:nvSpPr>
          <p:cNvPr id="6" name="5 - Έκρηξη 2"/>
          <p:cNvSpPr/>
          <p:nvPr/>
        </p:nvSpPr>
        <p:spPr>
          <a:xfrm>
            <a:off x="5292080" y="116632"/>
            <a:ext cx="3312368" cy="28529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TextBox"/>
          <p:cNvSpPr txBox="1"/>
          <p:nvPr/>
        </p:nvSpPr>
        <p:spPr>
          <a:xfrm rot="20067918">
            <a:off x="5891956" y="826247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Comic Sans MS" pitchFamily="66" charset="0"/>
              </a:rPr>
              <a:t>Εεε!!!Μη μου κλέβεις το  σενάριοο!</a:t>
            </a:r>
            <a:endParaRPr lang="el-GR" sz="2000" dirty="0">
              <a:latin typeface="Comic Sans MS" pitchFamily="66" charset="0"/>
            </a:endParaRPr>
          </a:p>
        </p:txBody>
      </p:sp>
      <p:sp>
        <p:nvSpPr>
          <p:cNvPr id="9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Red riding hood…</a:t>
            </a:r>
            <a:endParaRPr lang="el-GR" dirty="0"/>
          </a:p>
        </p:txBody>
      </p:sp>
      <p:sp>
        <p:nvSpPr>
          <p:cNvPr id="11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4987280" cy="4539134"/>
          </a:xfrm>
        </p:spPr>
        <p:txBody>
          <a:bodyPr>
            <a:normAutofit fontScale="92500"/>
          </a:bodyPr>
          <a:lstStyle/>
          <a:p>
            <a:r>
              <a:rPr lang="el-GR" dirty="0" smtClean="0">
                <a:latin typeface="Comic Sans MS" pitchFamily="66" charset="0"/>
              </a:rPr>
              <a:t>Πολύ διασκεδαστικές ήταν και οι παραλλαγές της κοκκινοσκουφίτσας, που βγήκαν από τα </a:t>
            </a:r>
            <a:r>
              <a:rPr lang="en-US" dirty="0" smtClean="0">
                <a:latin typeface="Comic Sans MS" pitchFamily="66" charset="0"/>
              </a:rPr>
              <a:t>‘</a:t>
            </a:r>
            <a:r>
              <a:rPr lang="en-US" b="1" dirty="0" smtClean="0">
                <a:latin typeface="Comic Sans MS" pitchFamily="66" charset="0"/>
              </a:rPr>
              <a:t>mad scripts’(</a:t>
            </a:r>
            <a:r>
              <a:rPr lang="el-GR" b="1" dirty="0" smtClean="0">
                <a:latin typeface="Comic Sans MS" pitchFamily="66" charset="0"/>
              </a:rPr>
              <a:t>τρελά σενάρια).</a:t>
            </a:r>
            <a:endParaRPr lang="en-US" b="1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 Αλλάζοντας κάποια στοιχεία του βασικού παραμυθιού, ξετρύπωσαν…</a:t>
            </a:r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/>
          <a:lstStyle/>
          <a:p>
            <a:r>
              <a:rPr lang="el-GR" dirty="0" err="1" smtClean="0"/>
              <a:t>Πρασινοσκουφιτσεσ…ή</a:t>
            </a:r>
            <a:r>
              <a:rPr lang="el-GR" dirty="0" smtClean="0"/>
              <a:t>…</a:t>
            </a:r>
            <a:endParaRPr lang="el-GR" dirty="0"/>
          </a:p>
        </p:txBody>
      </p:sp>
      <p:sp>
        <p:nvSpPr>
          <p:cNvPr id="7" name="4 - Θέση περιεχομένου"/>
          <p:cNvSpPr txBox="1">
            <a:spLocks/>
          </p:cNvSpPr>
          <p:nvPr/>
        </p:nvSpPr>
        <p:spPr>
          <a:xfrm>
            <a:off x="304800" y="1600200"/>
            <a:ext cx="4191000" cy="4724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2800" dirty="0" smtClean="0">
                <a:latin typeface="Comic Sans MS" pitchFamily="66" charset="0"/>
              </a:rPr>
              <a:t>Ή </a:t>
            </a:r>
            <a:r>
              <a:rPr lang="el-GR" sz="2800" dirty="0" err="1" smtClean="0">
                <a:latin typeface="Comic Sans MS" pitchFamily="66" charset="0"/>
              </a:rPr>
              <a:t>κιτρινοσκουφίτσες</a:t>
            </a:r>
            <a:r>
              <a:rPr lang="el-GR" sz="2800" dirty="0" smtClean="0">
                <a:latin typeface="Comic Sans MS" pitchFamily="66" charset="0"/>
              </a:rPr>
              <a:t> με γορίλλες ή δράκους στη Νέα Υόρκη, με το καλάθι τους γεμάτο </a:t>
            </a:r>
            <a:r>
              <a:rPr lang="el-GR" sz="2800" dirty="0" err="1" smtClean="0">
                <a:latin typeface="Comic Sans MS" pitchFamily="66" charset="0"/>
              </a:rPr>
              <a:t>μάγκο</a:t>
            </a:r>
            <a:r>
              <a:rPr lang="el-GR" sz="2800" dirty="0" smtClean="0">
                <a:latin typeface="Comic Sans MS" pitchFamily="66" charset="0"/>
              </a:rPr>
              <a:t> και βατραχοπόδαρα για να πάνε στον προπάππου τους και να τις σώσει ένας ανθοπώλης</a:t>
            </a:r>
            <a:r>
              <a:rPr lang="el-GR" dirty="0" smtClean="0">
                <a:latin typeface="Comic Sans MS" pitchFamily="66" charset="0"/>
              </a:rPr>
              <a:t>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8" name="Picture 2" descr="http://1.bp.blogspot.com/_lNlmZm1JGpo/ShuNwPgLl0I/AAAAAAAABbs/-pR6-cKGIxk/s400/wolf_spying_on_little_red_riding_hood_hg_wht__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0648"/>
            <a:ext cx="1872208" cy="1872208"/>
          </a:xfrm>
          <a:prstGeom prst="rect">
            <a:avLst/>
          </a:prstGeom>
          <a:noFill/>
        </p:spPr>
      </p:pic>
      <p:pic>
        <p:nvPicPr>
          <p:cNvPr id="9" name="Picture 4" descr="http://4.bp.blogspot.com/_l8shCq5yeSg/TFsPCe9N5wI/AAAAAAAABTU/hNh-73XrnGM/s400/goril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24944"/>
            <a:ext cx="1828428" cy="1905785"/>
          </a:xfrm>
          <a:prstGeom prst="rect">
            <a:avLst/>
          </a:prstGeom>
          <a:noFill/>
        </p:spPr>
      </p:pic>
      <p:pic>
        <p:nvPicPr>
          <p:cNvPr id="10" name="Picture 6" descr="http://i646.photobucket.com/albums/uu184/ABBEYBOOKS/men14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023072"/>
            <a:ext cx="1944216" cy="2355280"/>
          </a:xfrm>
          <a:prstGeom prst="rect">
            <a:avLst/>
          </a:prstGeom>
          <a:noFill/>
        </p:spPr>
      </p:pic>
      <p:pic>
        <p:nvPicPr>
          <p:cNvPr id="11" name="Picture 8" descr="http://tokalathi.files.wordpress.com/2010/07/bask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7023" y="2060848"/>
            <a:ext cx="1346977" cy="1296144"/>
          </a:xfrm>
          <a:prstGeom prst="rect">
            <a:avLst/>
          </a:prstGeom>
          <a:noFill/>
        </p:spPr>
      </p:pic>
      <p:pic>
        <p:nvPicPr>
          <p:cNvPr id="12" name="Picture 10" descr="http://sr.photos1.fotosearch.com/thumb/DNV/DNV223/071f0695p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149079"/>
            <a:ext cx="1160528" cy="1808617"/>
          </a:xfrm>
          <a:prstGeom prst="rect">
            <a:avLst/>
          </a:prstGeom>
          <a:noFill/>
        </p:spPr>
      </p:pic>
      <p:cxnSp>
        <p:nvCxnSpPr>
          <p:cNvPr id="13" name="12 - Ευθύγραμμο βέλος σύνδεσης"/>
          <p:cNvCxnSpPr/>
          <p:nvPr/>
        </p:nvCxnSpPr>
        <p:spPr>
          <a:xfrm flipH="1">
            <a:off x="5076056" y="1916832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5 - Γωνιακή σύνδεση"/>
          <p:cNvCxnSpPr/>
          <p:nvPr/>
        </p:nvCxnSpPr>
        <p:spPr>
          <a:xfrm>
            <a:off x="7812360" y="1268760"/>
            <a:ext cx="792088" cy="576064"/>
          </a:xfrm>
          <a:prstGeom prst="bentConnector3">
            <a:avLst>
              <a:gd name="adj1" fmla="val 1000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20 - Ευθύγραμμο βέλος σύνδεσης"/>
          <p:cNvCxnSpPr/>
          <p:nvPr/>
        </p:nvCxnSpPr>
        <p:spPr>
          <a:xfrm>
            <a:off x="6516216" y="2204864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2 - Ευθύγραμμο βέλος σύνδεσης"/>
          <p:cNvCxnSpPr/>
          <p:nvPr/>
        </p:nvCxnSpPr>
        <p:spPr>
          <a:xfrm>
            <a:off x="7164288" y="2348880"/>
            <a:ext cx="72008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Διαστημικό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Διαστημικό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504</TotalTime>
  <Words>574</Words>
  <Application>Microsoft Office PowerPoint</Application>
  <PresentationFormat>Προβολή στην οθόνη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Διαστημικό</vt:lpstr>
      <vt:lpstr>ΙΣΤΟΕΞΕΡΕΥΝΗΣΗ  ΚΑΙ ΠΑΡΑΜΥΘΙΑ  ΣΤΑ ΑΓΓΛΙΚΑ </vt:lpstr>
      <vt:lpstr>Once upon a time…</vt:lpstr>
      <vt:lpstr>The decision... </vt:lpstr>
      <vt:lpstr>WebQuest….</vt:lpstr>
      <vt:lpstr>The steps…</vt:lpstr>
      <vt:lpstr>Αdventures, withces…</vt:lpstr>
      <vt:lpstr>  AND THEY lived happily ever after…</vt:lpstr>
      <vt:lpstr>Little Red riding hood…</vt:lpstr>
      <vt:lpstr>Πρασινοσκουφιτσεσ…ή…</vt:lpstr>
      <vt:lpstr>The winners!!</vt:lpstr>
      <vt:lpstr>Ευρηματικοτητα, τεχνολογια και αγγλικα</vt:lpstr>
      <vt:lpstr>The most beautiful happy end!</vt:lpstr>
      <vt:lpstr>Παρενθεση…</vt:lpstr>
      <vt:lpstr>Συνδεσμοι-πηγεσ</vt:lpstr>
      <vt:lpstr>Διαφάνεια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kostas</dc:creator>
  <cp:lastModifiedBy>piter</cp:lastModifiedBy>
  <cp:revision>54</cp:revision>
  <dcterms:created xsi:type="dcterms:W3CDTF">2013-02-23T19:12:54Z</dcterms:created>
  <dcterms:modified xsi:type="dcterms:W3CDTF">2013-03-19T22:18:56Z</dcterms:modified>
</cp:coreProperties>
</file>